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Open Sans SemiBold"/>
      <p:regular r:id="rId10"/>
      <p:bold r:id="rId11"/>
      <p:italic r:id="rId12"/>
      <p:boldItalic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UKj3N7yTKN0mtAFoHZlQJ8O6w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SemiBold-bold.fntdata"/><Relationship Id="rId10" Type="http://schemas.openxmlformats.org/officeDocument/2006/relationships/font" Target="fonts/OpenSansSemiBold-regular.fntdata"/><Relationship Id="rId13" Type="http://schemas.openxmlformats.org/officeDocument/2006/relationships/font" Target="fonts/OpenSansSemiBold-boldItalic.fntdata"/><Relationship Id="rId12" Type="http://schemas.openxmlformats.org/officeDocument/2006/relationships/font" Target="fonts/OpenSans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Opening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/>
          <p:nvPr/>
        </p:nvSpPr>
        <p:spPr>
          <a:xfrm>
            <a:off x="793395" y="4077855"/>
            <a:ext cx="635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November</a:t>
            </a: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7–8</a:t>
            </a: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2023  |  Santa Clara, CA </a:t>
            </a:r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395" y="1942486"/>
            <a:ext cx="6440525" cy="1552176"/>
          </a:xfrm>
          <a:prstGeom prst="rect">
            <a:avLst/>
          </a:prstGeom>
          <a:noFill/>
          <a:ln>
            <a:noFill/>
          </a:ln>
          <a:effectLst>
            <a:outerShdw blurRad="186466" sx="101047" rotWithShape="0" algn="tl" dir="2700000" dist="38100" sy="101047">
              <a:srgbClr val="000000">
                <a:alpha val="40000"/>
              </a:srgbClr>
            </a:outerShdw>
          </a:effectLst>
        </p:spPr>
      </p:pic>
      <p:sp>
        <p:nvSpPr>
          <p:cNvPr id="16" name="Google Shape;16;p7"/>
          <p:cNvSpPr txBox="1"/>
          <p:nvPr/>
        </p:nvSpPr>
        <p:spPr>
          <a:xfrm>
            <a:off x="793395" y="4687455"/>
            <a:ext cx="635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5AA2B"/>
                </a:solidFill>
                <a:latin typeface="Open Sans"/>
                <a:ea typeface="Open Sans"/>
                <a:cs typeface="Open Sans"/>
                <a:sym typeface="Open Sans"/>
              </a:rPr>
              <a:t>#RISCVSummit         #RISCVEverywhere</a:t>
            </a:r>
            <a:endParaRPr b="0" i="0" sz="1800" u="none" cap="none" strike="noStrike">
              <a:solidFill>
                <a:srgbClr val="E5AA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8"/>
          <p:cNvSpPr txBox="1"/>
          <p:nvPr>
            <p:ph type="title"/>
          </p:nvPr>
        </p:nvSpPr>
        <p:spPr>
          <a:xfrm>
            <a:off x="739047" y="3450530"/>
            <a:ext cx="7325299" cy="2459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80207"/>
            <a:ext cx="5069941" cy="1221863"/>
          </a:xfrm>
          <a:prstGeom prst="rect">
            <a:avLst/>
          </a:prstGeom>
          <a:noFill/>
          <a:ln>
            <a:noFill/>
          </a:ln>
          <a:effectLst>
            <a:outerShdw blurRad="186466" sx="101047" rotWithShape="0" algn="tl" dir="2700000" dist="38100" sy="101047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ext Slide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creenshot, darkness, black&#10;&#10;Description automatically generated" id="22" name="Google Shape;2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5222" y="-14249"/>
            <a:ext cx="12267259" cy="690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0801" y="6024957"/>
            <a:ext cx="1513640" cy="3647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/>
          <p:nvPr>
            <p:ph idx="1" type="body"/>
          </p:nvPr>
        </p:nvSpPr>
        <p:spPr>
          <a:xfrm>
            <a:off x="542021" y="1281776"/>
            <a:ext cx="9600831" cy="2604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AA2B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AA2B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AA2B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AA2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AA2B"/>
              </a:buClr>
              <a:buSzPts val="1800"/>
              <a:buFont typeface="Noto Sans Symbols"/>
              <a:buChar char="▪"/>
              <a:defRPr b="0" i="0" sz="1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9"/>
          <p:cNvSpPr/>
          <p:nvPr/>
        </p:nvSpPr>
        <p:spPr>
          <a:xfrm>
            <a:off x="-65867" y="6630682"/>
            <a:ext cx="12297904" cy="2554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 txBox="1"/>
          <p:nvPr/>
        </p:nvSpPr>
        <p:spPr>
          <a:xfrm>
            <a:off x="9067800" y="6630682"/>
            <a:ext cx="3124200" cy="213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E4A94D"/>
                </a:solidFill>
                <a:latin typeface="Arial"/>
                <a:ea typeface="Arial"/>
                <a:cs typeface="Arial"/>
                <a:sym typeface="Arial"/>
              </a:rPr>
              <a:t>#RISCVSummit         #RISCVEverywhere</a:t>
            </a:r>
            <a:endParaRPr b="0" i="0" sz="1000" u="none" cap="none" strike="noStrike">
              <a:solidFill>
                <a:srgbClr val="E4A9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>
            <p:ph type="title"/>
          </p:nvPr>
        </p:nvSpPr>
        <p:spPr>
          <a:xfrm>
            <a:off x="287065" y="143280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Text Slide 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creenshot, darkness, black&#10;&#10;Description automatically generated" id="29" name="Google Shape;2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5222" y="-14249"/>
            <a:ext cx="12267259" cy="69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542022" y="1281776"/>
            <a:ext cx="5443912" cy="2604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AA2B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AA2B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AA2B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AA2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AA2B"/>
              </a:buClr>
              <a:buSzPts val="1800"/>
              <a:buFont typeface="Noto Sans Symbols"/>
              <a:buChar char="▪"/>
              <a:defRPr b="0" i="0" sz="1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0"/>
          <p:cNvSpPr/>
          <p:nvPr>
            <p:ph idx="2" type="pic"/>
          </p:nvPr>
        </p:nvSpPr>
        <p:spPr>
          <a:xfrm>
            <a:off x="6206068" y="1281775"/>
            <a:ext cx="5608373" cy="4502246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0"/>
          <p:cNvSpPr/>
          <p:nvPr/>
        </p:nvSpPr>
        <p:spPr>
          <a:xfrm>
            <a:off x="-65867" y="6630682"/>
            <a:ext cx="12297904" cy="2554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 txBox="1"/>
          <p:nvPr/>
        </p:nvSpPr>
        <p:spPr>
          <a:xfrm>
            <a:off x="9067800" y="6630682"/>
            <a:ext cx="3124200" cy="213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E4A94D"/>
                </a:solidFill>
                <a:latin typeface="Arial"/>
                <a:ea typeface="Arial"/>
                <a:cs typeface="Arial"/>
                <a:sym typeface="Arial"/>
              </a:rPr>
              <a:t>#RISCVSummit         #RISCVEverywhere</a:t>
            </a:r>
            <a:endParaRPr b="0" i="0" sz="1000" u="none" cap="none" strike="noStrike">
              <a:solidFill>
                <a:srgbClr val="E4A9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0801" y="6024957"/>
            <a:ext cx="1513640" cy="3647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/>
          <p:nvPr>
            <p:ph type="title"/>
          </p:nvPr>
        </p:nvSpPr>
        <p:spPr>
          <a:xfrm>
            <a:off x="287065" y="143280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Last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 txBox="1"/>
          <p:nvPr/>
        </p:nvSpPr>
        <p:spPr>
          <a:xfrm>
            <a:off x="-2283983" y="4050342"/>
            <a:ext cx="12191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www.riscv.org</a:t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" name="Google Shape;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5609" y="2310659"/>
            <a:ext cx="4640391" cy="1118341"/>
          </a:xfrm>
          <a:prstGeom prst="rect">
            <a:avLst/>
          </a:prstGeom>
          <a:noFill/>
          <a:ln>
            <a:noFill/>
          </a:ln>
          <a:effectLst>
            <a:outerShdw blurRad="186466" sx="101047" rotWithShape="0" algn="tl" dir="2700000" dist="38100" sy="101047">
              <a:srgbClr val="000000">
                <a:alpha val="40000"/>
              </a:srgbClr>
            </a:outerShdw>
          </a:effectLst>
        </p:spPr>
      </p:pic>
      <p:sp>
        <p:nvSpPr>
          <p:cNvPr id="40" name="Google Shape;40;p11"/>
          <p:cNvSpPr txBox="1"/>
          <p:nvPr/>
        </p:nvSpPr>
        <p:spPr>
          <a:xfrm>
            <a:off x="852526" y="4529245"/>
            <a:ext cx="6359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5AA2B"/>
                </a:solidFill>
                <a:latin typeface="Open Sans"/>
                <a:ea typeface="Open Sans"/>
                <a:cs typeface="Open Sans"/>
                <a:sym typeface="Open Sans"/>
              </a:rPr>
              <a:t>#RISCVSummit         #RISCVEverywhere</a:t>
            </a:r>
            <a:endParaRPr b="0" i="0" sz="1800" u="none" cap="none" strike="noStrike">
              <a:solidFill>
                <a:srgbClr val="E5AA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/>
        </p:nvSpPr>
        <p:spPr>
          <a:xfrm>
            <a:off x="0" y="3317682"/>
            <a:ext cx="12192000" cy="203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Title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Name, Job Title, </a:t>
            </a:r>
            <a:r>
              <a:rPr b="0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br>
              <a:rPr b="1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6"/>
          <p:cNvSpPr txBox="1"/>
          <p:nvPr/>
        </p:nvSpPr>
        <p:spPr>
          <a:xfrm>
            <a:off x="0" y="3317682"/>
            <a:ext cx="12192000" cy="203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Title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Name, Job Title, </a:t>
            </a:r>
            <a:r>
              <a:rPr b="0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br>
              <a:rPr b="1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/>
          <p:nvPr>
            <p:ph type="title"/>
          </p:nvPr>
        </p:nvSpPr>
        <p:spPr>
          <a:xfrm>
            <a:off x="739047" y="3450530"/>
            <a:ext cx="7325299" cy="2459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/>
          <p:nvPr>
            <p:ph idx="1" type="body"/>
          </p:nvPr>
        </p:nvSpPr>
        <p:spPr>
          <a:xfrm>
            <a:off x="542021" y="1281776"/>
            <a:ext cx="9600831" cy="2604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 txBox="1"/>
          <p:nvPr>
            <p:ph type="title"/>
          </p:nvPr>
        </p:nvSpPr>
        <p:spPr>
          <a:xfrm>
            <a:off x="287065" y="143280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>
            <p:ph idx="1" type="body"/>
          </p:nvPr>
        </p:nvSpPr>
        <p:spPr>
          <a:xfrm>
            <a:off x="542022" y="1281776"/>
            <a:ext cx="5443912" cy="2604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AA2B"/>
              </a:buClr>
              <a:buSzPts val="2800"/>
              <a:buFont typeface="Open Sans"/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>
            <p:ph idx="2" type="pic"/>
          </p:nvPr>
        </p:nvSpPr>
        <p:spPr>
          <a:xfrm>
            <a:off x="6206068" y="1281775"/>
            <a:ext cx="5608373" cy="4502246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4"/>
          <p:cNvSpPr txBox="1"/>
          <p:nvPr>
            <p:ph type="title"/>
          </p:nvPr>
        </p:nvSpPr>
        <p:spPr>
          <a:xfrm>
            <a:off x="287065" y="143280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SWT 2022 Theme">
  <a:themeElements>
    <a:clrScheme name="RISC-V 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